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6" r:id="rId5"/>
    <p:sldId id="288" r:id="rId6"/>
    <p:sldId id="295" r:id="rId7"/>
    <p:sldId id="296" r:id="rId8"/>
    <p:sldId id="297" r:id="rId9"/>
    <p:sldId id="300" r:id="rId10"/>
    <p:sldId id="301" r:id="rId11"/>
    <p:sldId id="30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5274" autoAdjust="0"/>
  </p:normalViewPr>
  <p:slideViewPr>
    <p:cSldViewPr snapToGrid="0">
      <p:cViewPr varScale="1">
        <p:scale>
          <a:sx n="56" d="100"/>
          <a:sy n="56" d="100"/>
        </p:scale>
        <p:origin x="-78" y="-3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9/10/2020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9/10/2020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Freeform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" name="Freeform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" name="Freeform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" name="Freeform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" name="Freeform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" name="Freeform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" name="Freeform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" name="Freeform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" name="Freeform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" name="Freeform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" name="Freeform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" name="Freeform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" name="Freeform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" name="Freeform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" name="Freeform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" name="Freeform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" name="Freeform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" name="Freeform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" name="Freeform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" name="Freeform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" name="Freeform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" name="Freeform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" name="Freeform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" name="Freeform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" name="Freeform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" name="Freeform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" name="Freeform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" name="Freeform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" name="Freeform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" name="Freeform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5" name="Freeform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6" name="Freeform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7" name="Freeform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8" name="Freeform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9" name="Freeform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40" name="Group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49" name="Freeform 500"/>
          <p:cNvSpPr>
            <a:spLocks/>
          </p:cNvSpPr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grpSp>
        <p:nvGrpSpPr>
          <p:cNvPr id="50" name="Group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Freeform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5" name="Freeform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6" name="Freeform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7" name="Freeform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8" name="Freeform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59" name="Freeform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sp>
        <p:nvSpPr>
          <p:cNvPr id="60" name="Freeform 414"/>
          <p:cNvSpPr>
            <a:spLocks/>
          </p:cNvSpPr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grpSp>
        <p:nvGrpSpPr>
          <p:cNvPr id="61" name="Group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9" name="Freeform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0" name="Freeform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1" name="Freeform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2" name="Freeform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4" name="Freeform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5" name="Freeform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6" name="Freeform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81" name="Group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Freeform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3" name="Freeform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5" name="Freeform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6" name="Freeform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87" name="Group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99" name="Group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1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2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3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4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5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106" name="Group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8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9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1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2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3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4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115" name="Freeform 8"/>
          <p:cNvSpPr>
            <a:spLocks/>
          </p:cNvSpPr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sp>
        <p:nvSpPr>
          <p:cNvPr id="116" name="Freeform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grpSp>
        <p:nvGrpSpPr>
          <p:cNvPr id="117" name="Group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Freeform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9" name="Freeform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0" name="Freeform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1" name="Freeform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2" name="Freeform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3" name="Freeform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4" name="Freeform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5" name="Freeform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6" name="Freeform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7" name="Freeform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8" name="Freeform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9" name="Freeform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0" name="Freeform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1" name="Freeform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2" name="Freeform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3" name="Freeform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4" name="Freeform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5" name="Freeform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6" name="Freeform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7" name="Freeform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8" name="Freeform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9" name="Freeform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0" name="Freeform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1" name="Freeform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2" name="Freeform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3" name="Freeform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4" name="Freeform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5" name="Freeform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146" name="Group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Freeform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8" name="Freeform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9" name="Freeform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0" name="Freeform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1" name="Freeform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2" name="Freeform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3" name="Freeform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4" name="Freeform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5" name="Freeform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7" name="Freeform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8" name="Freeform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9" name="Freeform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4" name="Freeform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5" name="Freeform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6" name="Freeform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7" name="Freeform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8" name="Freeform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9" name="Freeform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0" name="Freeform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171" name="Group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t>9/10/2020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t>9/10/2020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2"/>
          <p:cNvSpPr>
            <a:spLocks/>
          </p:cNvSpPr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sp>
        <p:nvSpPr>
          <p:cNvPr id="7" name="Freeform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grpSp>
        <p:nvGrpSpPr>
          <p:cNvPr id="9" name="Group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" name="Freeform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" name="Freeform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5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6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7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8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9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0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5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6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7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8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9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0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1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2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3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4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5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6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7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8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9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0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1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2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3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4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5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6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7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8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9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0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1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2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3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4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5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6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7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8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79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0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1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2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3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8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9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0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1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2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93" name="Group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177" name="Group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7" name="Freeform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8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9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0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1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2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3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4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5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6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7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8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9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0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1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2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3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4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5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6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7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8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9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0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1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2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3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4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6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7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8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9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0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1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2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3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4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5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6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7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8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9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0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1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2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3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4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5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6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7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8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9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0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1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2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3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4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5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6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7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8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9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0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1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2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3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4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5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6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7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8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9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260" name="Group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Freeform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2" name="Freeform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3" name="Freeform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4" name="Freeform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5" name="Freeform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6" name="Freeform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7" name="Freeform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8" name="Freeform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9" name="Freeform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0" name="Freeform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1" name="Freeform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2" name="Freeform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3" name="Freeform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/>
                </a:solidFill>
              </a:endParaRPr>
            </a:p>
          </p:txBody>
        </p:sp>
        <p:sp>
          <p:nvSpPr>
            <p:cNvPr id="274" name="Freeform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5" name="Freeform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6" name="Freeform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7" name="Freeform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/>
                </a:solidFill>
              </a:endParaRPr>
            </a:p>
          </p:txBody>
        </p:sp>
        <p:sp>
          <p:nvSpPr>
            <p:cNvPr id="278" name="Freeform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9" name="Freeform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0" name="Freeform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1" name="Freeform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2" name="Freeform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3" name="Freeform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4" name="Freeform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Freeform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Freeform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7" name="Freeform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8" name="Freeform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289" name="Group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Freeform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2" name="Freeform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3" name="Freeform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4" name="Freeform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5" name="Freeform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6" name="Freeform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7" name="Freeform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8" name="Freeform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9" name="Freeform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0" name="Freeform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1" name="Freeform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2" name="Freeform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3" name="Freeform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4" name="Freeform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5" name="Freeform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6" name="Freeform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7" name="Freeform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8" name="Freeform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9" name="Freeform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310" name="Freeform 52"/>
          <p:cNvSpPr>
            <a:spLocks/>
          </p:cNvSpPr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grpSp>
        <p:nvGrpSpPr>
          <p:cNvPr id="311" name="Group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Freeform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3" name="Freeform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4" name="Freeform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5" name="Freeform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6" name="Freeform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7" name="Freeform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8" name="Freeform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9" name="Freeform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0" name="Freeform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1" name="Freeform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2" name="Freeform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3" name="Freeform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4" name="Freeform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5" name="Freeform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6" name="Freeform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7" name="Freeform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8" name="Freeform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9" name="Freeform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0" name="Freeform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1" name="Freeform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2" name="Freeform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3" name="Freeform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4" name="Freeform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5" name="Freeform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6" name="Freeform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7" name="Freeform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8" name="Freeform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9" name="Freeform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0" name="Freeform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1" name="Freeform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2" name="Freeform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3" name="Freeform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4" name="Freeform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5" name="Freeform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6" name="Freeform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7" name="Freeform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348" name="Group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Group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Freeform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6" name="Freeform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7" name="Freeform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8" name="Freeform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9" name="Freeform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0" name="Freeform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1" name="Freeform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2" name="Freeform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3" name="Freeform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4" name="Freeform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5" name="Freeform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6" name="Freeform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7" name="Freeform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8" name="Freeform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89" name="Freeform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0" name="Freeform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1" name="Freeform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2" name="Freeform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3" name="Freeform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4" name="Freeform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5" name="Freeform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6" name="Freeform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7" name="Freeform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8" name="Freeform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99" name="Freeform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0" name="Freeform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1" name="Freeform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2" name="Freeform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3" name="Freeform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4" name="Freeform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5" name="Freeform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6" name="Freeform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7" name="Freeform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8" name="Freeform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09" name="Freeform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0" name="Freeform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1" name="Freeform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2" name="Freeform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3" name="Freeform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4" name="Freeform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5" name="Freeform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6" name="Freeform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7" name="Freeform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8" name="Freeform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19" name="Freeform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20" name="Freeform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421" name="Freeform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</p:grpSp>
        <p:grpSp>
          <p:nvGrpSpPr>
            <p:cNvPr id="350" name="Group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1" name="Freeform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2" name="Freeform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3" name="Freeform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74" name="Freeform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Freeform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0" name="Freeform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1" name="Freeform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2" name="Freeform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3" name="Freeform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4" name="Freeform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65" name="Freeform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</p:grpSp>
        <p:grpSp>
          <p:nvGrpSpPr>
            <p:cNvPr id="352" name="Group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Freeform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54" name="Freeform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55" name="Freeform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56" name="Freeform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57" name="Freeform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358" name="Freeform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</p:grpSp>
      </p:grpSp>
      <p:grpSp>
        <p:nvGrpSpPr>
          <p:cNvPr id="422" name="Group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431" name="Group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3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4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5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6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7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8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39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440" name="Group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4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9/10/2020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sp>
        <p:nvSpPr>
          <p:cNvPr id="9" name="Freeform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grpSp>
        <p:nvGrpSpPr>
          <p:cNvPr id="10" name="Group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Freeform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" name="Freeform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2" name="Freeform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3" name="Freeform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" name="Freeform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26" name="Group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34" name="Group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43" name="Group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52" name="Group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grpSp>
        <p:nvGrpSpPr>
          <p:cNvPr id="61" name="Group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9/10/2020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none" baseline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Meet the Teacher 2020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Year 6</a:t>
            </a:r>
            <a:endParaRPr lang="en-US" dirty="0"/>
          </a:p>
          <a:p>
            <a:r>
              <a:rPr lang="en-US" dirty="0" smtClean="0"/>
              <a:t>Miss </a:t>
            </a:r>
            <a:r>
              <a:rPr lang="en-US" dirty="0" smtClean="0"/>
              <a:t>Harris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 smtClean="0"/>
              <a:t>A busy year ahead!!</a:t>
            </a:r>
            <a:endParaRPr lang="en-US" u="sng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14618" y="1513883"/>
            <a:ext cx="9134856" cy="4152901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4400" dirty="0" smtClean="0"/>
              <a:t>We start this year with:</a:t>
            </a:r>
          </a:p>
          <a:p>
            <a:pPr marL="45720" indent="0">
              <a:buNone/>
            </a:pPr>
            <a:r>
              <a:rPr lang="en-US" sz="4400" dirty="0" smtClean="0"/>
              <a:t>Term 1- </a:t>
            </a:r>
            <a:r>
              <a:rPr lang="en-US" sz="4400" dirty="0" smtClean="0"/>
              <a:t>A Child’s War!</a:t>
            </a:r>
            <a:endParaRPr lang="en-US" sz="4400" dirty="0" smtClean="0"/>
          </a:p>
          <a:p>
            <a:pPr marL="45720" indent="0">
              <a:buNone/>
            </a:pPr>
            <a:r>
              <a:rPr lang="en-US" sz="4400" dirty="0" smtClean="0"/>
              <a:t>This will be linked into other learning, where appropriate.</a:t>
            </a:r>
          </a:p>
        </p:txBody>
      </p:sp>
    </p:spTree>
    <p:extLst>
      <p:ext uri="{BB962C8B-B14F-4D97-AF65-F5344CB8AC3E}">
        <p14:creationId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9110" y="73878"/>
            <a:ext cx="6439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Expectations</a:t>
            </a:r>
            <a:endParaRPr lang="en-GB" sz="3200" u="sng" dirty="0"/>
          </a:p>
        </p:txBody>
      </p:sp>
      <p:sp>
        <p:nvSpPr>
          <p:cNvPr id="3" name="Rectangle 2"/>
          <p:cNvSpPr/>
          <p:nvPr/>
        </p:nvSpPr>
        <p:spPr>
          <a:xfrm>
            <a:off x="1004551" y="524207"/>
            <a:ext cx="968491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solidFill>
                  <a:srgbClr val="FF0000"/>
                </a:solidFill>
              </a:rPr>
              <a:t>Homework</a:t>
            </a:r>
            <a:r>
              <a:rPr lang="en-GB" altLang="en-US" sz="3200" dirty="0"/>
              <a:t> – Set on </a:t>
            </a:r>
            <a:r>
              <a:rPr lang="en-GB" altLang="en-US" sz="3200" dirty="0" smtClean="0"/>
              <a:t>a </a:t>
            </a:r>
            <a:r>
              <a:rPr lang="en-GB" altLang="en-US" sz="3200" dirty="0" smtClean="0"/>
              <a:t>Friday</a:t>
            </a:r>
            <a:r>
              <a:rPr lang="en-GB" altLang="en-US" sz="3200" dirty="0" smtClean="0"/>
              <a:t>, </a:t>
            </a:r>
            <a:r>
              <a:rPr lang="en-GB" altLang="en-US" sz="3200" dirty="0"/>
              <a:t>must be completed by </a:t>
            </a:r>
            <a:r>
              <a:rPr lang="en-GB" altLang="en-US" sz="3200" dirty="0" smtClean="0"/>
              <a:t>following </a:t>
            </a:r>
            <a:r>
              <a:rPr lang="en-GB" altLang="en-US" sz="3200" dirty="0" smtClean="0"/>
              <a:t>Friday</a:t>
            </a:r>
            <a:r>
              <a:rPr lang="en-GB" altLang="en-US" sz="3200" dirty="0" smtClean="0"/>
              <a:t>. </a:t>
            </a:r>
            <a:r>
              <a:rPr lang="en-GB" altLang="en-US" sz="3200" dirty="0" smtClean="0"/>
              <a:t>(</a:t>
            </a:r>
            <a:r>
              <a:rPr lang="en-GB" altLang="en-US" sz="3200" dirty="0" smtClean="0"/>
              <a:t>maths/spelling/</a:t>
            </a:r>
            <a:r>
              <a:rPr lang="en-GB" altLang="en-US" sz="3200" dirty="0" err="1" smtClean="0"/>
              <a:t>english</a:t>
            </a:r>
            <a:r>
              <a:rPr lang="en-GB" altLang="en-US" sz="3200" dirty="0" smtClean="0"/>
              <a:t>)</a:t>
            </a:r>
            <a:endParaRPr lang="en-GB" altLang="en-US" sz="3200" dirty="0"/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solidFill>
                  <a:srgbClr val="FF0000"/>
                </a:solidFill>
              </a:rPr>
              <a:t>P.E </a:t>
            </a:r>
            <a:r>
              <a:rPr lang="en-GB" altLang="en-US" sz="3200" dirty="0" smtClean="0"/>
              <a:t>–Tuesday and Thursday. </a:t>
            </a:r>
            <a:r>
              <a:rPr lang="en-GB" altLang="en-US" sz="3200" dirty="0" smtClean="0"/>
              <a:t> Children come into school dressed in their full PE kits.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>
                <a:solidFill>
                  <a:srgbClr val="FF0000"/>
                </a:solidFill>
              </a:rPr>
              <a:t>Wild Tribe </a:t>
            </a:r>
            <a:r>
              <a:rPr lang="en-GB" altLang="en-US" sz="3200" dirty="0" smtClean="0"/>
              <a:t>– Friday.  Children come into school dressed in suitable outdoor clothing (long trousers, long sleeved tops and wellington boots. </a:t>
            </a:r>
            <a:endParaRPr lang="en-GB" altLang="en-US" sz="3200" dirty="0" smtClean="0"/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dirty="0" smtClean="0">
                <a:solidFill>
                  <a:srgbClr val="FF0000"/>
                </a:solidFill>
              </a:rPr>
              <a:t>Reading</a:t>
            </a:r>
            <a:r>
              <a:rPr lang="en-GB" altLang="en-US" sz="3200" dirty="0" smtClean="0"/>
              <a:t> </a:t>
            </a:r>
            <a:r>
              <a:rPr lang="en-GB" altLang="en-US" sz="3200" dirty="0"/>
              <a:t>– every </a:t>
            </a:r>
            <a:r>
              <a:rPr lang="en-GB" altLang="en-US" sz="3200" dirty="0" smtClean="0"/>
              <a:t>night. Children will be developing their skills </a:t>
            </a:r>
            <a:r>
              <a:rPr lang="en-GB" altLang="en-US" sz="3200" smtClean="0"/>
              <a:t>in </a:t>
            </a:r>
            <a:r>
              <a:rPr lang="en-GB" altLang="en-US" sz="3200" smtClean="0"/>
              <a:t>school and Miss Broadhead reads to children everyday. </a:t>
            </a:r>
            <a:endParaRPr lang="en-GB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6545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04564" y="399245"/>
            <a:ext cx="6812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anose="030F0702030302020204" pitchFamily="66" charset="0"/>
              </a:rPr>
              <a:t>Behaviour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78040" y="1184856"/>
            <a:ext cx="94659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School behaviour policy.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High expectations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Year 6 – Role models for the rest of the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14594" y="188969"/>
            <a:ext cx="6968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>
                <a:latin typeface="Comic Sans MS" panose="030F0702030302020204" pitchFamily="66" charset="0"/>
              </a:rPr>
              <a:t>SATS in May (Monday 10</a:t>
            </a:r>
            <a:r>
              <a:rPr lang="en-GB" sz="24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2400" u="sng" dirty="0" smtClean="0">
                <a:latin typeface="Comic Sans MS" panose="030F0702030302020204" pitchFamily="66" charset="0"/>
              </a:rPr>
              <a:t> – Thursday 13</a:t>
            </a:r>
            <a:r>
              <a:rPr lang="en-GB" sz="24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2400" u="sng" dirty="0"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8383" y="783637"/>
            <a:ext cx="1018718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Comic Sans MS" panose="030F0702030302020204" pitchFamily="66" charset="0"/>
              </a:rPr>
              <a:t>No holidays will be authorised just before or the week of SATS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Monday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Spelling Punctuation and Grammar test (SPAG) (45 </a:t>
            </a:r>
            <a:r>
              <a:rPr lang="en-GB" sz="2400" dirty="0" err="1" smtClean="0">
                <a:latin typeface="Comic Sans MS" panose="030F0702030302020204" pitchFamily="66" charset="0"/>
              </a:rPr>
              <a:t>mins</a:t>
            </a:r>
            <a:r>
              <a:rPr lang="en-GB" sz="2400" dirty="0" smtClean="0">
                <a:latin typeface="Comic Sans MS" panose="030F0702030302020204" pitchFamily="66" charset="0"/>
              </a:rPr>
              <a:t>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Tuesday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Reading Paper (1 hour)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Wednesday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Arithmetic paper (30 </a:t>
            </a:r>
            <a:r>
              <a:rPr lang="en-GB" sz="2400" dirty="0" err="1" smtClean="0">
                <a:latin typeface="Comic Sans MS" panose="030F0702030302020204" pitchFamily="66" charset="0"/>
              </a:rPr>
              <a:t>mins</a:t>
            </a:r>
            <a:r>
              <a:rPr lang="en-GB" sz="2400" dirty="0" smtClean="0">
                <a:latin typeface="Comic Sans MS" panose="030F0702030302020204" pitchFamily="66" charset="0"/>
              </a:rPr>
              <a:t>)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Maths Reasoning paper 1. (45 </a:t>
            </a:r>
            <a:r>
              <a:rPr lang="en-GB" sz="2400" dirty="0" err="1" smtClean="0">
                <a:latin typeface="Comic Sans MS" panose="030F0702030302020204" pitchFamily="66" charset="0"/>
              </a:rPr>
              <a:t>mins</a:t>
            </a:r>
            <a:r>
              <a:rPr lang="en-GB" sz="2400" dirty="0" smtClean="0">
                <a:latin typeface="Comic Sans MS" panose="030F0702030302020204" pitchFamily="66" charset="0"/>
              </a:rPr>
              <a:t>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Thursday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Maths reasoning paper 2. (45 </a:t>
            </a:r>
            <a:r>
              <a:rPr lang="en-GB" sz="2400" dirty="0" err="1" smtClean="0">
                <a:latin typeface="Comic Sans MS" panose="030F0702030302020204" pitchFamily="66" charset="0"/>
              </a:rPr>
              <a:t>mins</a:t>
            </a:r>
            <a:r>
              <a:rPr lang="en-GB" sz="2400" dirty="0" smtClean="0">
                <a:latin typeface="Comic Sans MS" panose="030F0702030302020204" pitchFamily="66" charset="0"/>
              </a:rPr>
              <a:t>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72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3053" y="193183"/>
            <a:ext cx="7328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Comic Sans MS" panose="030F0702030302020204" pitchFamily="66" charset="0"/>
              </a:rPr>
              <a:t>How will your child be assessed?</a:t>
            </a:r>
            <a:endParaRPr lang="en-GB" sz="2400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8344" y="978794"/>
            <a:ext cx="3523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Using age related expectations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4248" y="1596980"/>
            <a:ext cx="983945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Working above ARE at greater depth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Working at 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Working below 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SATs paper score will be converted into a raw score and standardised.  If your child has a score above 100 then they are AT ARE.  If they are above 115 then they are above ARE (working at greater depth).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Progress is based on their KS1 SATs result. </a:t>
            </a:r>
          </a:p>
        </p:txBody>
      </p:sp>
    </p:spTree>
    <p:extLst>
      <p:ext uri="{BB962C8B-B14F-4D97-AF65-F5344CB8AC3E}">
        <p14:creationId xmlns:p14="http://schemas.microsoft.com/office/powerpoint/2010/main" val="263512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6509" y="-270225"/>
            <a:ext cx="9133730" cy="1233424"/>
          </a:xfrm>
        </p:spPr>
        <p:txBody>
          <a:bodyPr/>
          <a:lstStyle/>
          <a:p>
            <a:pPr>
              <a:defRPr/>
            </a:pPr>
            <a:r>
              <a:rPr lang="en-GB" u="sng" dirty="0" smtClean="0"/>
              <a:t>Applying For Secondary School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8324" y="1045368"/>
            <a:ext cx="9134856" cy="4152901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sz="3600" dirty="0" smtClean="0"/>
              <a:t>Next Step Booklet </a:t>
            </a:r>
          </a:p>
          <a:p>
            <a:pPr>
              <a:defRPr/>
            </a:pPr>
            <a:r>
              <a:rPr lang="en-GB" sz="3600" dirty="0" smtClean="0"/>
              <a:t>Online Application</a:t>
            </a:r>
          </a:p>
          <a:p>
            <a:pPr>
              <a:defRPr/>
            </a:pPr>
            <a:r>
              <a:rPr lang="en-GB" sz="3600" dirty="0" smtClean="0"/>
              <a:t>Paper Application</a:t>
            </a:r>
          </a:p>
          <a:p>
            <a:pPr>
              <a:defRPr/>
            </a:pPr>
            <a:r>
              <a:rPr lang="en-GB" sz="3600" dirty="0" smtClean="0"/>
              <a:t>Deadline 31</a:t>
            </a:r>
            <a:r>
              <a:rPr lang="en-GB" sz="3600" baseline="30000" dirty="0" smtClean="0"/>
              <a:t>st</a:t>
            </a:r>
            <a:r>
              <a:rPr lang="en-GB" sz="3600" dirty="0" smtClean="0"/>
              <a:t> October 2020</a:t>
            </a:r>
          </a:p>
          <a:p>
            <a:pPr marL="45720" indent="0">
              <a:buNone/>
              <a:defRPr/>
            </a:pPr>
            <a:r>
              <a:rPr lang="en-GB" sz="3600" dirty="0" smtClean="0"/>
              <a:t>Any questions or queries, please do not hesitate to ask the office.</a:t>
            </a:r>
            <a:endParaRPr lang="en-GB" sz="3600" dirty="0"/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1885239" y="5198269"/>
            <a:ext cx="698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dirty="0"/>
              <a:t>http://www.plymouth.gov.uk/secondaryadmissions</a:t>
            </a:r>
          </a:p>
        </p:txBody>
      </p:sp>
      <p:sp>
        <p:nvSpPr>
          <p:cNvPr id="4" name="Rectangle 3"/>
          <p:cNvSpPr/>
          <p:nvPr/>
        </p:nvSpPr>
        <p:spPr>
          <a:xfrm>
            <a:off x="2020300" y="5716032"/>
            <a:ext cx="6139147" cy="641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https://www.primarytimes.net/plymouth/school-open-days-in-plymouth</a:t>
            </a:r>
          </a:p>
        </p:txBody>
      </p:sp>
    </p:spTree>
    <p:extLst>
      <p:ext uri="{BB962C8B-B14F-4D97-AF65-F5344CB8AC3E}">
        <p14:creationId xmlns:p14="http://schemas.microsoft.com/office/powerpoint/2010/main" val="312238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u="sng" dirty="0" smtClean="0"/>
              <a:t>What can you do?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altLang="en-US" dirty="0" smtClean="0">
                <a:latin typeface="Comic Sans MS" pitchFamily="66" charset="0"/>
              </a:rPr>
              <a:t>The importance of parents, carers, teachers and children working together is invaluable, especially at this crucial time!</a:t>
            </a:r>
          </a:p>
          <a:p>
            <a:pPr eaLnBrk="1" hangingPunct="1">
              <a:defRPr/>
            </a:pPr>
            <a:r>
              <a:rPr lang="en-GB" altLang="en-US" dirty="0" smtClean="0">
                <a:latin typeface="Comic Sans MS" pitchFamily="66" charset="0"/>
              </a:rPr>
              <a:t>Read with your child regularly.</a:t>
            </a:r>
          </a:p>
          <a:p>
            <a:pPr eaLnBrk="1" hangingPunct="1">
              <a:defRPr/>
            </a:pPr>
            <a:r>
              <a:rPr lang="en-GB" altLang="en-US" dirty="0" smtClean="0">
                <a:latin typeface="Comic Sans MS" pitchFamily="66" charset="0"/>
              </a:rPr>
              <a:t>Encourage children to complete home learning and always learn basic skills. </a:t>
            </a:r>
          </a:p>
          <a:p>
            <a:pPr eaLnBrk="1" hangingPunct="1">
              <a:defRPr/>
            </a:pPr>
            <a:r>
              <a:rPr lang="en-GB" altLang="en-US" dirty="0" smtClean="0">
                <a:latin typeface="Comic Sans MS" pitchFamily="66" charset="0"/>
              </a:rPr>
              <a:t>Get your child to school on time and regularly.</a:t>
            </a:r>
          </a:p>
          <a:p>
            <a:pPr eaLnBrk="1" hangingPunct="1">
              <a:defRPr/>
            </a:pPr>
            <a:r>
              <a:rPr lang="en-GB" altLang="en-US" dirty="0" smtClean="0">
                <a:latin typeface="Comic Sans MS" pitchFamily="66" charset="0"/>
              </a:rPr>
              <a:t>Remind children about learning behaviours. </a:t>
            </a:r>
          </a:p>
          <a:p>
            <a:pPr eaLnBrk="1" hangingPunct="1">
              <a:defRPr/>
            </a:pPr>
            <a:endParaRPr lang="en-GB" altLang="en-US" dirty="0" smtClean="0">
              <a:latin typeface="Comic Sans MS" pitchFamily="66" charset="0"/>
            </a:endParaRPr>
          </a:p>
          <a:p>
            <a:pPr algn="ctr" eaLnBrk="1" hangingPunct="1">
              <a:defRPr/>
            </a:pPr>
            <a:r>
              <a:rPr lang="en-GB" altLang="en-US" dirty="0" smtClean="0">
                <a:latin typeface="Comic Sans MS" pitchFamily="66" charset="0"/>
              </a:rPr>
              <a:t>Learning isn’t just about what happens in school!</a:t>
            </a:r>
          </a:p>
        </p:txBody>
      </p:sp>
    </p:spTree>
    <p:extLst>
      <p:ext uri="{BB962C8B-B14F-4D97-AF65-F5344CB8AC3E}">
        <p14:creationId xmlns:p14="http://schemas.microsoft.com/office/powerpoint/2010/main" val="348991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ck to School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CBE20D4E92474DB6B75F523D69CA84" ma:contentTypeVersion="7" ma:contentTypeDescription="Create a new document." ma:contentTypeScope="" ma:versionID="9a9ee0cbe96f06ad600781e9ce30641f">
  <xsd:schema xmlns:xsd="http://www.w3.org/2001/XMLSchema" xmlns:xs="http://www.w3.org/2001/XMLSchema" xmlns:p="http://schemas.microsoft.com/office/2006/metadata/properties" xmlns:ns2="b0f2166d-3813-4f75-83ac-aedee68d5afe" targetNamespace="http://schemas.microsoft.com/office/2006/metadata/properties" ma:root="true" ma:fieldsID="07ac7f04738ddb1ca25c33b82a5aadea" ns2:_="">
    <xsd:import namespace="b0f2166d-3813-4f75-83ac-aedee68d5af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f2166d-3813-4f75-83ac-aedee68d5a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49D910-7B2C-47AC-976E-288DF6D9C17E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b0f2166d-3813-4f75-83ac-aedee68d5afe"/>
    <ds:schemaRef ds:uri="http://www.w3.org/XML/1998/namespac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8676D5D-902D-48A9-AA9F-30E883D619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C183AA-84D6-45B9-8867-EB71EBDB8C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f2166d-3813-4f75-83ac-aedee68d5af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0</TotalTime>
  <Words>382</Words>
  <Application>Microsoft Office PowerPoint</Application>
  <PresentationFormat>Custom</PresentationFormat>
  <Paragraphs>57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Back to School 16x9</vt:lpstr>
      <vt:lpstr>Meet the Teacher 2020</vt:lpstr>
      <vt:lpstr>A busy year ahead!!</vt:lpstr>
      <vt:lpstr>PowerPoint Presentation</vt:lpstr>
      <vt:lpstr>PowerPoint Presentation</vt:lpstr>
      <vt:lpstr>PowerPoint Presentation</vt:lpstr>
      <vt:lpstr>PowerPoint Presentation</vt:lpstr>
      <vt:lpstr>Applying For Secondary School</vt:lpstr>
      <vt:lpstr>What can you do?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2016-09-13T09:29:17Z</dcterms:created>
  <dcterms:modified xsi:type="dcterms:W3CDTF">2020-09-10T12:18:59Z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TC028952699991</vt:lpwstr>
  </property>
  <property fmtid="{D5CDD505-2E9C-101B-9397-08002B2CF9AE}" pid="3" name="ContentTypeId">
    <vt:lpwstr>0x01010097CBE20D4E92474DB6B75F523D69CA84</vt:lpwstr>
  </property>
  <property fmtid="{D5CDD505-2E9C-101B-9397-08002B2CF9AE}" pid="4" name="Order">
    <vt:r8>385800</vt:r8>
  </property>
</Properties>
</file>